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76" r:id="rId7"/>
    <p:sldId id="275" r:id="rId8"/>
    <p:sldId id="274" r:id="rId9"/>
    <p:sldId id="273" r:id="rId10"/>
    <p:sldId id="272" r:id="rId11"/>
    <p:sldId id="271" r:id="rId12"/>
    <p:sldId id="270" r:id="rId13"/>
    <p:sldId id="269" r:id="rId14"/>
    <p:sldId id="268" r:id="rId15"/>
    <p:sldId id="277" r:id="rId16"/>
    <p:sldId id="283" r:id="rId17"/>
    <p:sldId id="282" r:id="rId18"/>
    <p:sldId id="281" r:id="rId19"/>
    <p:sldId id="280" r:id="rId20"/>
    <p:sldId id="279" r:id="rId21"/>
    <p:sldId id="278" r:id="rId22"/>
    <p:sldId id="284" r:id="rId23"/>
    <p:sldId id="291" r:id="rId24"/>
    <p:sldId id="290" r:id="rId25"/>
    <p:sldId id="289" r:id="rId26"/>
    <p:sldId id="288" r:id="rId27"/>
    <p:sldId id="287" r:id="rId28"/>
    <p:sldId id="294" r:id="rId29"/>
    <p:sldId id="293" r:id="rId30"/>
    <p:sldId id="292" r:id="rId31"/>
    <p:sldId id="295" r:id="rId32"/>
    <p:sldId id="286" r:id="rId33"/>
    <p:sldId id="285" r:id="rId34"/>
    <p:sldId id="296" r:id="rId35"/>
    <p:sldId id="307" r:id="rId36"/>
    <p:sldId id="306" r:id="rId37"/>
    <p:sldId id="305" r:id="rId38"/>
    <p:sldId id="267" r:id="rId39"/>
    <p:sldId id="262" r:id="rId40"/>
    <p:sldId id="30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</a:t>
            </a:r>
            <a:r>
              <a:rPr lang="en-US" baseline="0"/>
              <a:t> trend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591485557666746E-2"/>
          <c:y val="0.10205792673105643"/>
          <c:w val="0.87147914383678293"/>
          <c:h val="0.65552673043121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avg market share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Sheet2!$B$3:$B$11</c:f>
              <c:strCache>
                <c:ptCount val="8"/>
                <c:pt idx="0">
                  <c:v>Antifungal</c:v>
                </c:pt>
                <c:pt idx="1">
                  <c:v>Antipyretic</c:v>
                </c:pt>
                <c:pt idx="2">
                  <c:v>Antibiotic</c:v>
                </c:pt>
                <c:pt idx="3">
                  <c:v>Analgesic</c:v>
                </c:pt>
                <c:pt idx="4">
                  <c:v>Antidepressant</c:v>
                </c:pt>
                <c:pt idx="5">
                  <c:v>Antidiabetic</c:v>
                </c:pt>
                <c:pt idx="6">
                  <c:v>Antiviral</c:v>
                </c:pt>
                <c:pt idx="7">
                  <c:v>Antiseptic</c:v>
                </c:pt>
              </c:strCache>
            </c:strRef>
          </c:cat>
          <c:val>
            <c:numRef>
              <c:f>Sheet2!$C$3:$C$11</c:f>
              <c:numCache>
                <c:formatCode>0.00</c:formatCode>
                <c:ptCount val="9"/>
                <c:pt idx="0">
                  <c:v>30.0999065235941</c:v>
                </c:pt>
                <c:pt idx="1">
                  <c:v>30.097798609422298</c:v>
                </c:pt>
                <c:pt idx="2">
                  <c:v>30.096643771217099</c:v>
                </c:pt>
                <c:pt idx="3">
                  <c:v>30.0954393974365</c:v>
                </c:pt>
                <c:pt idx="4">
                  <c:v>30.094641967895299</c:v>
                </c:pt>
                <c:pt idx="5">
                  <c:v>30.094206919622099</c:v>
                </c:pt>
                <c:pt idx="6">
                  <c:v>30.086377708978301</c:v>
                </c:pt>
                <c:pt idx="7">
                  <c:v>30.0816774206899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23-46AB-A375-A53DF1D91252}"/>
            </c:ext>
          </c:extLst>
        </c:ser>
        <c:ser>
          <c:idx val="1"/>
          <c:order val="1"/>
          <c:tx>
            <c:strRef>
              <c:f>Sheet2!$D$2</c:f>
              <c:strCache>
                <c:ptCount val="1"/>
                <c:pt idx="0">
                  <c:v>avg patient outcomes 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Sheet2!$B$3:$B$11</c:f>
              <c:strCache>
                <c:ptCount val="8"/>
                <c:pt idx="0">
                  <c:v>Antifungal</c:v>
                </c:pt>
                <c:pt idx="1">
                  <c:v>Antipyretic</c:v>
                </c:pt>
                <c:pt idx="2">
                  <c:v>Antibiotic</c:v>
                </c:pt>
                <c:pt idx="3">
                  <c:v>Analgesic</c:v>
                </c:pt>
                <c:pt idx="4">
                  <c:v>Antidepressant</c:v>
                </c:pt>
                <c:pt idx="5">
                  <c:v>Antidiabetic</c:v>
                </c:pt>
                <c:pt idx="6">
                  <c:v>Antiviral</c:v>
                </c:pt>
                <c:pt idx="7">
                  <c:v>Antiseptic</c:v>
                </c:pt>
              </c:strCache>
            </c:strRef>
          </c:cat>
          <c:val>
            <c:numRef>
              <c:f>Sheet2!$D$3:$D$11</c:f>
              <c:numCache>
                <c:formatCode>0.0</c:formatCode>
                <c:ptCount val="9"/>
                <c:pt idx="0">
                  <c:v>84.973718874291507</c:v>
                </c:pt>
                <c:pt idx="1">
                  <c:v>84.975990250071604</c:v>
                </c:pt>
                <c:pt idx="2">
                  <c:v>84.979596703815005</c:v>
                </c:pt>
                <c:pt idx="3">
                  <c:v>84.968603665194294</c:v>
                </c:pt>
                <c:pt idx="4">
                  <c:v>84.976188833172301</c:v>
                </c:pt>
                <c:pt idx="5">
                  <c:v>84.977478501989395</c:v>
                </c:pt>
                <c:pt idx="6">
                  <c:v>84.965355519430005</c:v>
                </c:pt>
                <c:pt idx="7">
                  <c:v>84.973535222089097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23-46AB-A375-A53DF1D91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5070384"/>
        <c:axId val="1255085776"/>
      </c:barChart>
      <c:catAx>
        <c:axId val="125507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5776"/>
        <c:crosses val="autoZero"/>
        <c:auto val="1"/>
        <c:lblAlgn val="ctr"/>
        <c:lblOffset val="100"/>
        <c:noMultiLvlLbl val="0"/>
      </c:catAx>
      <c:valAx>
        <c:axId val="125508577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7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169531933508314"/>
          <c:y val="0.93858523237111147"/>
          <c:w val="0.56216491688538928"/>
          <c:h val="6.141476762888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7331173938314"/>
          <c:y val="9.0099353541133811E-2"/>
          <c:w val="0.71389336773725398"/>
          <c:h val="0.845511558780041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Sheet3!$F$3</c:f>
              <c:strCache>
                <c:ptCount val="1"/>
                <c:pt idx="0">
                  <c:v>profit margin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Sheet3!$A$4:$A$11</c:f>
              <c:strCache>
                <c:ptCount val="8"/>
                <c:pt idx="0">
                  <c:v>Antipyretic</c:v>
                </c:pt>
                <c:pt idx="1">
                  <c:v>Antidepressant</c:v>
                </c:pt>
                <c:pt idx="2">
                  <c:v>Antifungal</c:v>
                </c:pt>
                <c:pt idx="3">
                  <c:v>Antidiabetic</c:v>
                </c:pt>
                <c:pt idx="4">
                  <c:v>Antibiotic</c:v>
                </c:pt>
                <c:pt idx="5">
                  <c:v>Antiseptic</c:v>
                </c:pt>
                <c:pt idx="6">
                  <c:v>Antiviral</c:v>
                </c:pt>
                <c:pt idx="7">
                  <c:v>Analgesic</c:v>
                </c:pt>
              </c:strCache>
            </c:strRef>
          </c:cat>
          <c:val>
            <c:numRef>
              <c:f>Sheet3!$F$4:$F$11</c:f>
              <c:numCache>
                <c:formatCode>0.00</c:formatCode>
                <c:ptCount val="8"/>
                <c:pt idx="0">
                  <c:v>23.154631585286399</c:v>
                </c:pt>
                <c:pt idx="1">
                  <c:v>23.162172435771001</c:v>
                </c:pt>
                <c:pt idx="2">
                  <c:v>23.1641328551157</c:v>
                </c:pt>
                <c:pt idx="3">
                  <c:v>23.171060193869899</c:v>
                </c:pt>
                <c:pt idx="4">
                  <c:v>23.171217642839199</c:v>
                </c:pt>
                <c:pt idx="5">
                  <c:v>23.171484293254402</c:v>
                </c:pt>
                <c:pt idx="6">
                  <c:v>23.171531281041801</c:v>
                </c:pt>
                <c:pt idx="7">
                  <c:v>23.175960299148201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89-486C-800A-E47304585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54830528"/>
        <c:axId val="1254831360"/>
      </c:barChart>
      <c:catAx>
        <c:axId val="1254830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831360"/>
        <c:crosses val="autoZero"/>
        <c:auto val="1"/>
        <c:lblAlgn val="ctr"/>
        <c:lblOffset val="100"/>
        <c:noMultiLvlLbl val="0"/>
      </c:catAx>
      <c:valAx>
        <c:axId val="125483136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83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182855379030417E-2"/>
          <c:y val="0.12388846784764833"/>
          <c:w val="0.87122462817147861"/>
          <c:h val="0.55352289297171187"/>
        </c:manualLayout>
      </c:layout>
      <c:lineChart>
        <c:grouping val="stacked"/>
        <c:varyColors val="0"/>
        <c:ser>
          <c:idx val="0"/>
          <c:order val="0"/>
          <c:tx>
            <c:strRef>
              <c:f>Sheet4!$K$2</c:f>
              <c:strCache>
                <c:ptCount val="1"/>
                <c:pt idx="0">
                  <c:v>avg patient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Sheet4!$I$3:$I$10</c:f>
              <c:strCache>
                <c:ptCount val="8"/>
                <c:pt idx="0">
                  <c:v>Analgesic</c:v>
                </c:pt>
                <c:pt idx="1">
                  <c:v>Antibiotic</c:v>
                </c:pt>
                <c:pt idx="2">
                  <c:v>Antidepressant</c:v>
                </c:pt>
                <c:pt idx="3">
                  <c:v>Antidiabetic</c:v>
                </c:pt>
                <c:pt idx="4">
                  <c:v>Antifungal</c:v>
                </c:pt>
                <c:pt idx="5">
                  <c:v>Antipyretic</c:v>
                </c:pt>
                <c:pt idx="6">
                  <c:v>Antiseptic</c:v>
                </c:pt>
                <c:pt idx="7">
                  <c:v>Antiviral</c:v>
                </c:pt>
              </c:strCache>
            </c:strRef>
          </c:cat>
          <c:val>
            <c:numRef>
              <c:f>Sheet4!$K$3:$K$10</c:f>
              <c:numCache>
                <c:formatCode>0.00</c:formatCode>
                <c:ptCount val="8"/>
                <c:pt idx="0">
                  <c:v>90.469840026101707</c:v>
                </c:pt>
                <c:pt idx="1">
                  <c:v>90.473565279935499</c:v>
                </c:pt>
                <c:pt idx="2">
                  <c:v>90.476219659522201</c:v>
                </c:pt>
                <c:pt idx="3">
                  <c:v>90.470608506522296</c:v>
                </c:pt>
                <c:pt idx="4">
                  <c:v>90.472970457255798</c:v>
                </c:pt>
                <c:pt idx="5">
                  <c:v>90.470143701115902</c:v>
                </c:pt>
                <c:pt idx="6">
                  <c:v>90.473083808704104</c:v>
                </c:pt>
                <c:pt idx="7">
                  <c:v>90.466105884976102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2B-4413-BBFE-BA4A3E15F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836927"/>
        <c:axId val="95829023"/>
      </c:lineChart>
      <c:catAx>
        <c:axId val="95836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29023"/>
        <c:crosses val="autoZero"/>
        <c:auto val="1"/>
        <c:lblAlgn val="ctr"/>
        <c:lblOffset val="100"/>
        <c:noMultiLvlLbl val="0"/>
      </c:catAx>
      <c:valAx>
        <c:axId val="95829023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836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212" y="1650241"/>
            <a:ext cx="9130340" cy="2046753"/>
          </a:xfrm>
        </p:spPr>
        <p:txBody>
          <a:bodyPr/>
          <a:lstStyle/>
          <a:p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HEALTHY LIFE PHARMACEUTICALS INC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43AFA-0CD4-311C-A914-715601C63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376" y="3956279"/>
            <a:ext cx="2799721" cy="17117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PRESENTED BY JUMMAI BATNAH COHORT 24-05 SEPT 2024</a:t>
            </a:r>
          </a:p>
        </p:txBody>
      </p:sp>
      <p:pic>
        <p:nvPicPr>
          <p:cNvPr id="6" name="Picture 5" descr="10Alytics | LinkedIn">
            <a:extLst>
              <a:ext uri="{FF2B5EF4-FFF2-40B4-BE49-F238E27FC236}">
                <a16:creationId xmlns:a16="http://schemas.microsoft.com/office/drawing/2014/main" id="{837D85E0-13AE-7579-6777-798CBB0C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486" y="36416"/>
            <a:ext cx="2046514" cy="7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92D1A-9F09-2BF2-6013-B992AA1B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58" y="3549754"/>
            <a:ext cx="5873962" cy="3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7061" y="118188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3218" y="1107232"/>
            <a:ext cx="6637174" cy="563258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 market share is evenly distributed, focus on differentiating products through unique selling points such as innovative delivery methods, patient convenience, or cost-effectiveness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further studies to understand the reasons behind the minimal variation in patient outcomes. This could uncover opportunities for improving treatment protocols or developing new, more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the high patient outcomes, healthcare providers should consider additional factors like side effects, patient preferences, and long-term benefits when prescribing medications.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085DD-9770-0736-621E-13CADF51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90" y="1698171"/>
            <a:ext cx="2954692" cy="4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299" y="1076131"/>
            <a:ext cx="11374050" cy="758840"/>
          </a:xfrm>
        </p:spPr>
        <p:txBody>
          <a:bodyPr>
            <a:normAutofit fontScale="85000" lnSpcReduction="10000"/>
          </a:bodyPr>
          <a:lstStyle/>
          <a:p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Analyzing the  profit margin in each category (Analyzing Total Revenue and Profitability by </a:t>
            </a:r>
            <a:r>
              <a:rPr lang="en-US" b="1" dirty="0"/>
              <a:t>category)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DEB0B-F378-8239-9E2A-C4E1EF65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60" y="1779036"/>
            <a:ext cx="10929189" cy="46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895" y="1188099"/>
            <a:ext cx="5610808" cy="5669901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Profit Margins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 categories have similar profit margins, around 23%, indicating stable profitability across different types of medications.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Total Sales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Each category has total sales in the range of $660b to $700b, showing strong market performance.</a:t>
            </a:r>
          </a:p>
          <a:p>
            <a:pPr algn="l">
              <a:buFont typeface="+mj-lt"/>
              <a:buAutoNum type="arabicPeriod"/>
            </a:pPr>
            <a:r>
              <a:rPr lang="en-US" sz="26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Uniform R&amp;D and Marketing Expenses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R&amp;D and marketing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expenses are consistent across all categories, suggesting a balanced investment strategy.</a:t>
            </a: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Costs</a:t>
            </a:r>
            <a:r>
              <a:rPr lang="en-US" sz="26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costs are slightly higher for Analgesics and Antidepressants, which might be due to more complex manufacturing processes or higher demand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5FD251-0C9B-F858-1326-762C99E09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762992"/>
              </p:ext>
            </p:extLst>
          </p:nvPr>
        </p:nvGraphicFramePr>
        <p:xfrm>
          <a:off x="6789575" y="985935"/>
          <a:ext cx="4369837" cy="4774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20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759" y="-261257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929" y="1125895"/>
            <a:ext cx="6817565" cy="4596881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reducing production costs for Analgesics and Antidepressants to improve profit margins further.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Evaluate the effectiveness of current marketing strategies and explore more cost-effective methods to maintain or boost sales given the uniform R&amp;D expenses,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investing in innovative research to differentiate products and potentially increase market share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targeted sales strategies for categories with slightly lower total sales, like Antibiotics and Antidiabetics, to enhance their market performance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AB6BE-F2C4-AA81-1B67-C503EC75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278" y="1673290"/>
            <a:ext cx="2867609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E37C4-FDD3-1EC9-B71F-A6717BD8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78" y="1559757"/>
            <a:ext cx="9797142" cy="4122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F70C7-D013-40D9-3917-A9A2250C33F1}"/>
              </a:ext>
            </a:extLst>
          </p:cNvPr>
          <p:cNvSpPr txBox="1"/>
          <p:nvPr/>
        </p:nvSpPr>
        <p:spPr>
          <a:xfrm>
            <a:off x="1181878" y="1175657"/>
            <a:ext cx="62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4.Analyzing the Underperforming product 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89D37A6B-67A3-35A4-9946-84AA2AC11BBA}"/>
              </a:ext>
            </a:extLst>
          </p:cNvPr>
          <p:cNvSpPr/>
          <p:nvPr/>
        </p:nvSpPr>
        <p:spPr>
          <a:xfrm>
            <a:off x="2830286" y="4895461"/>
            <a:ext cx="348343" cy="786882"/>
          </a:xfrm>
          <a:prstGeom prst="curvedLef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5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554" y="1107233"/>
            <a:ext cx="5685453" cy="540553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Performance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Clarinazole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shows consistent performance across all metrics, with a sales amount of 80,007, a market share of 30%, and a patient outcome of 86. This indicates stability and reliability in its market segment.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Patient Outcome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patient outcome score of 86 suggests that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Clarinazole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effective and well-received by patients, contributing to its steady market share.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2A681-A893-DE94-1B28-AB80A88E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649" y="1691950"/>
            <a:ext cx="3079102" cy="40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140" y="1206762"/>
            <a:ext cx="6145764" cy="535577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Market Reach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Given the stable market share and high patient outcomes, consider expanding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Clarinazole’s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market reach through targeted marketing campaigns or entering new geographical markets.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Innovate and Differentiate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To further enhance its market position, invest in research and development to innovate and differentiate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Clarinazole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competitors, potentially improving patient outcomes and increasing market share.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D8CC8-A9B2-4779-FDE5-AC6C2173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558" y="1691951"/>
            <a:ext cx="3429301" cy="40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55" y="1132214"/>
            <a:ext cx="9667604" cy="1086237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5.Evaluating the Impact of R&amp;D and Marketing Spent on Market Share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5C2BF-CCBE-F4FA-43F7-02A51A66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573763"/>
            <a:ext cx="9951507" cy="4105470"/>
          </a:xfrm>
          <a:prstGeom prst="rect">
            <a:avLst/>
          </a:prstGeom>
        </p:spPr>
      </p:pic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38DE0878-7F33-187B-02D9-CF62D2F199B8}"/>
              </a:ext>
            </a:extLst>
          </p:cNvPr>
          <p:cNvSpPr/>
          <p:nvPr/>
        </p:nvSpPr>
        <p:spPr>
          <a:xfrm>
            <a:off x="8273143" y="4665306"/>
            <a:ext cx="404326" cy="1013927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352" y="1194318"/>
            <a:ext cx="5784979" cy="5206481"/>
          </a:xfrm>
        </p:spPr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Uniform Investment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 categories have identical R&amp;D and marketing expenses, suggesting a uniform investment strategy across different product types.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Market Share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Each product category holds a market share of 50%, indicating a balanced market presence or a potential duopoly.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Repetitive Data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repetition of the same product ID and expenses across different categories might indicate either a data entry error or a standardized approach to budgeting.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EDAF5-C982-CDF7-A184-98ECC192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9" y="1673290"/>
            <a:ext cx="2967135" cy="40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6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-49763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3217" y="1212980"/>
            <a:ext cx="6630954" cy="5268685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Verification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Verify the accuracy of the data to ensure there are no errors in recording identical R&amp;D and marketing expenses for all categories.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Tailored Investment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Consider tailoring R&amp;D and marketing investments based on the specific needs and performance of each category to optimize returns.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 Analysis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Conduct a detailed market analysis to understand the competitive landscape and identify opportunities to increase market share beyond the current 50%.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D0295-8854-ADE0-8BC3-C8187157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750" y="1667069"/>
            <a:ext cx="2992017" cy="40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58CB5-858C-CDE3-ACDE-249CBC7E7B87}"/>
              </a:ext>
            </a:extLst>
          </p:cNvPr>
          <p:cNvSpPr txBox="1"/>
          <p:nvPr/>
        </p:nvSpPr>
        <p:spPr>
          <a:xfrm>
            <a:off x="4263607" y="176301"/>
            <a:ext cx="7624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5400" b="1" i="0" u="none" strike="noStrike" kern="1200" cap="none" spc="-5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TABLE OF CONTENTS 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032FCC-D0E2-D231-D7F9-064E8CBD4695}"/>
              </a:ext>
            </a:extLst>
          </p:cNvPr>
          <p:cNvGrpSpPr/>
          <p:nvPr/>
        </p:nvGrpSpPr>
        <p:grpSpPr>
          <a:xfrm>
            <a:off x="1284090" y="1215956"/>
            <a:ext cx="2718977" cy="1908459"/>
            <a:chOff x="3142872" y="1568408"/>
            <a:chExt cx="2538317" cy="141499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CA9C62-5927-636F-C7FE-836DA6DC0312}"/>
                </a:ext>
              </a:extLst>
            </p:cNvPr>
            <p:cNvSpPr/>
            <p:nvPr/>
          </p:nvSpPr>
          <p:spPr>
            <a:xfrm>
              <a:off x="3142872" y="1568408"/>
              <a:ext cx="2385917" cy="12625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20DDFB8-F8E5-6223-A4D2-614423B56F76}"/>
                </a:ext>
              </a:extLst>
            </p:cNvPr>
            <p:cNvSpPr/>
            <p:nvPr/>
          </p:nvSpPr>
          <p:spPr>
            <a:xfrm>
              <a:off x="3295272" y="1720808"/>
              <a:ext cx="2385917" cy="12625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ED64F-1542-92BE-9FCA-592ACB57DC18}"/>
              </a:ext>
            </a:extLst>
          </p:cNvPr>
          <p:cNvGrpSpPr/>
          <p:nvPr/>
        </p:nvGrpSpPr>
        <p:grpSpPr>
          <a:xfrm>
            <a:off x="4680767" y="1603563"/>
            <a:ext cx="2706002" cy="2130358"/>
            <a:chOff x="3142872" y="1568408"/>
            <a:chExt cx="2538317" cy="14149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D40C51F-5DEB-50C9-A2CD-EB9304E28D97}"/>
                </a:ext>
              </a:extLst>
            </p:cNvPr>
            <p:cNvSpPr/>
            <p:nvPr/>
          </p:nvSpPr>
          <p:spPr>
            <a:xfrm>
              <a:off x="3142872" y="1568408"/>
              <a:ext cx="2385917" cy="12625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DEE2B5-B084-7518-B128-F739CF610286}"/>
                </a:ext>
              </a:extLst>
            </p:cNvPr>
            <p:cNvSpPr/>
            <p:nvPr/>
          </p:nvSpPr>
          <p:spPr>
            <a:xfrm>
              <a:off x="3295272" y="1720808"/>
              <a:ext cx="2385917" cy="12625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BDF6B3-13C6-E999-D23D-025658587F90}"/>
              </a:ext>
            </a:extLst>
          </p:cNvPr>
          <p:cNvGrpSpPr/>
          <p:nvPr/>
        </p:nvGrpSpPr>
        <p:grpSpPr>
          <a:xfrm>
            <a:off x="7974288" y="1503366"/>
            <a:ext cx="3012493" cy="2101303"/>
            <a:chOff x="3142872" y="1568408"/>
            <a:chExt cx="2538317" cy="141499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9B8E33-9822-6F30-E750-C76C77E53C63}"/>
                </a:ext>
              </a:extLst>
            </p:cNvPr>
            <p:cNvSpPr/>
            <p:nvPr/>
          </p:nvSpPr>
          <p:spPr>
            <a:xfrm>
              <a:off x="3142872" y="1568408"/>
              <a:ext cx="2385917" cy="12625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C34C2E2-8437-48AC-CFE5-0076FE0E23D4}"/>
                </a:ext>
              </a:extLst>
            </p:cNvPr>
            <p:cNvSpPr/>
            <p:nvPr/>
          </p:nvSpPr>
          <p:spPr>
            <a:xfrm>
              <a:off x="3295272" y="1720808"/>
              <a:ext cx="2385917" cy="12625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F6A003-7DBE-142D-E50D-E8183220B950}"/>
              </a:ext>
            </a:extLst>
          </p:cNvPr>
          <p:cNvGrpSpPr/>
          <p:nvPr/>
        </p:nvGrpSpPr>
        <p:grpSpPr>
          <a:xfrm>
            <a:off x="1660533" y="3823195"/>
            <a:ext cx="2965968" cy="2068931"/>
            <a:chOff x="3142872" y="1568408"/>
            <a:chExt cx="2538317" cy="141499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1F71FB6-AF69-BE37-AE1E-63AD96F3E435}"/>
                </a:ext>
              </a:extLst>
            </p:cNvPr>
            <p:cNvSpPr/>
            <p:nvPr/>
          </p:nvSpPr>
          <p:spPr>
            <a:xfrm>
              <a:off x="3142872" y="1568408"/>
              <a:ext cx="2385917" cy="12625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5FA967-8F49-C65A-3DD0-3FD08247663E}"/>
                </a:ext>
              </a:extLst>
            </p:cNvPr>
            <p:cNvSpPr/>
            <p:nvPr/>
          </p:nvSpPr>
          <p:spPr>
            <a:xfrm>
              <a:off x="3295272" y="1720808"/>
              <a:ext cx="2385917" cy="12625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89BA9-5BB1-EE1F-9E3D-E309A0043DFB}"/>
              </a:ext>
            </a:extLst>
          </p:cNvPr>
          <p:cNvGrpSpPr/>
          <p:nvPr/>
        </p:nvGrpSpPr>
        <p:grpSpPr>
          <a:xfrm>
            <a:off x="7905259" y="4011565"/>
            <a:ext cx="2837565" cy="1657730"/>
            <a:chOff x="3142872" y="1568408"/>
            <a:chExt cx="2538317" cy="14149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257A9B-3DE4-1DEB-020C-2988F9B4992A}"/>
                </a:ext>
              </a:extLst>
            </p:cNvPr>
            <p:cNvSpPr/>
            <p:nvPr/>
          </p:nvSpPr>
          <p:spPr>
            <a:xfrm>
              <a:off x="3142872" y="1568408"/>
              <a:ext cx="2385917" cy="12625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902BDF8-508B-0CF9-DEC3-07928B4FEC8F}"/>
                </a:ext>
              </a:extLst>
            </p:cNvPr>
            <p:cNvSpPr/>
            <p:nvPr/>
          </p:nvSpPr>
          <p:spPr>
            <a:xfrm>
              <a:off x="3295272" y="1720808"/>
              <a:ext cx="2385917" cy="12625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AFB6D0-72AE-710E-AEB6-B067F3F2F301}"/>
              </a:ext>
            </a:extLst>
          </p:cNvPr>
          <p:cNvSpPr txBox="1"/>
          <p:nvPr/>
        </p:nvSpPr>
        <p:spPr>
          <a:xfrm>
            <a:off x="1660533" y="1810633"/>
            <a:ext cx="226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1. OVERVIEW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3795E-E378-B283-12F9-10D4EFE19F64}"/>
              </a:ext>
            </a:extLst>
          </p:cNvPr>
          <p:cNvSpPr txBox="1"/>
          <p:nvPr/>
        </p:nvSpPr>
        <p:spPr>
          <a:xfrm>
            <a:off x="4960226" y="2573141"/>
            <a:ext cx="2438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2. OBJECTIVES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0823D-57A8-5FCD-3C2F-031B78D7D116}"/>
              </a:ext>
            </a:extLst>
          </p:cNvPr>
          <p:cNvSpPr txBox="1"/>
          <p:nvPr/>
        </p:nvSpPr>
        <p:spPr>
          <a:xfrm>
            <a:off x="8254647" y="2015686"/>
            <a:ext cx="263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3. INSIGHTS AND RECOMMENDATIONS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1EB9E-E7E9-D331-B815-9FA87FFCF7D1}"/>
              </a:ext>
            </a:extLst>
          </p:cNvPr>
          <p:cNvSpPr txBox="1"/>
          <p:nvPr/>
        </p:nvSpPr>
        <p:spPr>
          <a:xfrm rot="10800000" flipV="1">
            <a:off x="2104109" y="4555980"/>
            <a:ext cx="2233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4.CONSTRAINTS/LIMITATION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74B04-437A-6B40-809C-4A59621956B8}"/>
              </a:ext>
            </a:extLst>
          </p:cNvPr>
          <p:cNvSpPr txBox="1"/>
          <p:nvPr/>
        </p:nvSpPr>
        <p:spPr>
          <a:xfrm>
            <a:off x="8405408" y="4698868"/>
            <a:ext cx="2337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5.CONCLUSIONS </a:t>
            </a:r>
          </a:p>
        </p:txBody>
      </p:sp>
    </p:spTree>
    <p:extLst>
      <p:ext uri="{BB962C8B-B14F-4D97-AF65-F5344CB8AC3E}">
        <p14:creationId xmlns:p14="http://schemas.microsoft.com/office/powerpoint/2010/main" val="113543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E57F938-7A1B-1ACB-ED71-F00E0921F192}"/>
              </a:ext>
            </a:extLst>
          </p:cNvPr>
          <p:cNvSpPr/>
          <p:nvPr/>
        </p:nvSpPr>
        <p:spPr>
          <a:xfrm>
            <a:off x="1716833" y="4858139"/>
            <a:ext cx="1026367" cy="3172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359" y="1051349"/>
            <a:ext cx="6831673" cy="1086237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6.Analyzing patient outcomes based on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7C6E-E8D4-2E69-D6B9-806CC6CF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41" y="1544879"/>
            <a:ext cx="9795118" cy="4215219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103AA940-5555-80FE-39E4-1FCDAF7CC6A8}"/>
              </a:ext>
            </a:extLst>
          </p:cNvPr>
          <p:cNvSpPr/>
          <p:nvPr/>
        </p:nvSpPr>
        <p:spPr>
          <a:xfrm>
            <a:off x="5940490" y="5044751"/>
            <a:ext cx="734008" cy="130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5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804" y="1138435"/>
            <a:ext cx="5425285" cy="5150398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categories have almost identical average patient numbers (90.47 or 90.48), indicating a uniform distribution in the usage of these medications among patients.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antidepressant category has slightly higher total sales (2.7017 x 10^11) compared to other categories.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categories have almost identical average patient numbers (90.47 or 90.48), indicating a uniform distribution in the usage of these medications among patients.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0D00963-F44B-F6DA-2806-C3929D95E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058506"/>
              </p:ext>
            </p:extLst>
          </p:nvPr>
        </p:nvGraphicFramePr>
        <p:xfrm>
          <a:off x="6606074" y="1766598"/>
          <a:ext cx="4344956" cy="392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068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3992" y="149290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8" y="1138335"/>
            <a:ext cx="6518988" cy="421121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that antidepressants have marginally higher sales figures than other categories, it may be beneficial to investigate the causes behind this increased demand.</a:t>
            </a:r>
          </a:p>
          <a:p>
            <a:pPr algn="l"/>
            <a:endParaRPr lang="en-US" sz="24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Since the average number of patients per category is nearly identical, efforts could be made to understand if there are specific needs or gaps in treatment options within each category.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may be useful to conduct further analysis on pricing strategies or marketing effectiveness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3748A-44DC-6FC6-C18E-8581E755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988" y="1729273"/>
            <a:ext cx="3023117" cy="39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9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29" y="1032687"/>
            <a:ext cx="6831673" cy="1086237"/>
          </a:xfrm>
        </p:spPr>
        <p:txBody>
          <a:bodyPr/>
          <a:lstStyle/>
          <a:p>
            <a:r>
              <a:rPr lang="en-US" b="1" dirty="0"/>
              <a:t>7.Analyzing  ROI on Marketing and R&amp;D Expenses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34A2-1623-34C1-CEA1-AFB81B91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77" y="1455576"/>
            <a:ext cx="9871787" cy="416145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4450A23-7D10-AB02-2F34-746962201DB7}"/>
              </a:ext>
            </a:extLst>
          </p:cNvPr>
          <p:cNvSpPr/>
          <p:nvPr/>
        </p:nvSpPr>
        <p:spPr>
          <a:xfrm>
            <a:off x="5928049" y="4354285"/>
            <a:ext cx="870857" cy="995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3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760" y="1132115"/>
            <a:ext cx="6407020" cy="5473958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4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Performers in Marketing ROI</a:t>
            </a:r>
            <a:r>
              <a:rPr lang="en-US" sz="4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algn="l"/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a.Dolostatin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has the highest ROI in marketing at 2.42, indicating it is the most profitable product in terms of marketing investment.</a:t>
            </a:r>
          </a:p>
          <a:p>
            <a:pPr lvl="1" algn="l"/>
            <a:r>
              <a:rPr lang="en-US" sz="4400" i="0" dirty="0" err="1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</a:t>
            </a:r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Cefnazole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Dextrophen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follow closely with marketing ROIs of 2.32 and 2.31, respectively.</a:t>
            </a:r>
          </a:p>
          <a:p>
            <a:pPr lvl="1" algn="l"/>
            <a:endParaRPr lang="en-US" sz="440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4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Performers in R&amp;D ROI:</a:t>
            </a:r>
          </a:p>
          <a:p>
            <a:pPr algn="l"/>
            <a:r>
              <a:rPr lang="en-US" sz="4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4400" dirty="0" err="1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</a:t>
            </a:r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Dextrophen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has the highest ROI in R&amp;D at   1.57, suggesting it yields the best returns on research and development investments.</a:t>
            </a:r>
          </a:p>
          <a:p>
            <a:pPr algn="l"/>
            <a:r>
              <a:rPr lang="en-US" sz="4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4400" dirty="0" err="1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</a:t>
            </a:r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Metomet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Dolostatin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also show strong R&amp;D ROIs at 1.54 and 1.61, respectively.</a:t>
            </a:r>
          </a:p>
          <a:p>
            <a:pPr algn="l"/>
            <a:endParaRPr lang="en-US" sz="440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4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3Consistent Performers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algn="l"/>
            <a:r>
              <a:rPr lang="en-US" sz="440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a.Dolostatin</a:t>
            </a:r>
            <a:r>
              <a:rPr lang="en-US" sz="440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stands out as a consistent top performer in both marketing and R&amp;D, making it a highly valuable product overall</a:t>
            </a:r>
            <a:r>
              <a:rPr lang="en-US" sz="4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EE46-C331-FC40-23C5-91903362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94" y="1679510"/>
            <a:ext cx="2936032" cy="40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861" y="1194318"/>
            <a:ext cx="6767803" cy="557970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high ROI products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prioritize marketing and R&amp;D investments in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Dolostatin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Cefnazole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Dextrophen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maximize returns.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reviewing 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low-performing products like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Cefmet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low ROIs in marketing (2.00) and R&amp;D (1.32) to understand reasons for poor performance and consider discontinuing or revising strategies for these products.</a:t>
            </a:r>
          </a:p>
          <a:p>
            <a:pPr algn="l">
              <a:buFont typeface="+mj-lt"/>
              <a:buAutoNum type="arabicPeriod"/>
            </a:pPr>
            <a:r>
              <a:rPr lang="en-US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Budget </a:t>
            </a:r>
            <a:r>
              <a:rPr lang="en-US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Allocation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:Analyze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marketing and R&amp;D ROIs for products like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Amoximet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Acetophen</a:t>
            </a:r>
            <a:r>
              <a:rPr lang="en-US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allocate budgets more effectively. For example, if a product has a high marketing ROI but a lower R&amp;D ROI, consider increasing R&amp;D investment to improve overall profitability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8D9CB-2023-C735-89C4-54BF4935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735" y="1667069"/>
            <a:ext cx="3091541" cy="40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173" y="1144556"/>
            <a:ext cx="5921827" cy="547395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8.ROI BASED ON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C8551-FC1A-5247-23A9-B0FF9B12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9" y="1555101"/>
            <a:ext cx="9790922" cy="4158343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592FC3E-3A50-2E5B-B688-C4038EE482F5}"/>
              </a:ext>
            </a:extLst>
          </p:cNvPr>
          <p:cNvSpPr/>
          <p:nvPr/>
        </p:nvSpPr>
        <p:spPr>
          <a:xfrm>
            <a:off x="7316455" y="4534678"/>
            <a:ext cx="976604" cy="1079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5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3217" y="1181879"/>
            <a:ext cx="6089779" cy="526246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Consistent ROI Across Categories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All categories have a very similar ROI, around 30.15%, indicating a consistent return on investment across different pharmaceutical sectors.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High Revenue and Investment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Categories like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Analgesic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Antidepressant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have the highest total revenues and investments, suggesting they are major areas of focus and potentially high-demand markets.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Slight Variations in ROI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Although the ROIs are similar,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Analgesic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has the highest ROI at 30.1676%, while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Antipyretic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has the lowest at 30.1315%, indicating slight variations in efficiency or profitability.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0DDA6-E464-0DF3-7D27-645D5FC3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94" y="1673289"/>
            <a:ext cx="3066662" cy="40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2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686" y="1188197"/>
            <a:ext cx="6831673" cy="5669803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Focus on High Revenue Categories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Prioritize investments in categories like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Analgesic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Antidepressant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to maximize returns, as they already generate high revenues and have strong ROIs.</a:t>
            </a:r>
          </a:p>
          <a:p>
            <a:pPr lvl="1"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Investigate Lower ROI Categories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Conduct a detailed analysis of categories like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Antipyretic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Antifungal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to identify areas for improvement, as they have slightly lower ROIs compared to others.</a:t>
            </a:r>
          </a:p>
          <a:p>
            <a:pPr lvl="1"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Optimize Operational Efficiencies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Explore ways to enhance operational efficiencies across all categories to push the ROI even higher, given the already consistent performance.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E2114-BA5D-43C7-D380-0777DDDE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12" y="1698172"/>
            <a:ext cx="2930902" cy="40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85" y="1175756"/>
            <a:ext cx="3934818" cy="509975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9.AOV (Average Order Value)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07485-B703-4E1F-0136-AEBEF5AA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1" y="1685731"/>
            <a:ext cx="9859344" cy="394373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BB303DBE-C1E2-9628-E8BC-8A6B0032BEEA}"/>
              </a:ext>
            </a:extLst>
          </p:cNvPr>
          <p:cNvSpPr/>
          <p:nvPr/>
        </p:nvSpPr>
        <p:spPr>
          <a:xfrm>
            <a:off x="4553338" y="4563603"/>
            <a:ext cx="808653" cy="1514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6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422" y="444847"/>
            <a:ext cx="7863354" cy="923644"/>
          </a:xfrm>
        </p:spPr>
        <p:txBody>
          <a:bodyPr/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Overview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43AFA-0CD4-311C-A914-715601C63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437" y="1312506"/>
            <a:ext cx="9846906" cy="432940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Healthy Life Pharmaceuticals Inc. is a prominent player in the pharmaceutical industry, dedicated to developing and manufacturing innovative drugs and therapies that improve patient outcomes.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company is known for its commitment to research and development, state-of-the-art manufacturing facilities, and a robust  pipeline of products aimed at treating various chronic and acute medical conditions 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900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878" y="1169437"/>
            <a:ext cx="6251510" cy="5368212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Highest Average Order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Antiseptic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category has the highest average order value at 139,907.9884, indicating it might be a high-demand or high-priced category.</a:t>
            </a:r>
          </a:p>
          <a:p>
            <a:pPr lvl="1"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Close Range of Values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average order values for all categories are very close, ranging from 139,879.1035 to 139,907.9884, suggesting a uniform pricing or ordering strategy across different categories.</a:t>
            </a:r>
          </a:p>
          <a:p>
            <a:pPr lvl="1"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Lowest Average Order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Antifungal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category has the lowest average order value at 139,879.1035, which could imply lower demand or lower pricing compared to other categories.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1C085-01E5-F4E2-D352-CD30BFCC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563" y="1654629"/>
            <a:ext cx="3035559" cy="40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6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1642" y="1212980"/>
            <a:ext cx="6046235" cy="5330889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Leverage High-Value Categories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marketing and sales efforts on the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Antiseptic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category to capitalize on its high average order value. This could involve targeted promotions or expanding the product range within this category.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Pricing Strategies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the close range of average order values, consider reviewing and possibly adjusting pricing strategies to ensure competitiveness and maximize profitability across all categories.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Lower-Value Categories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the reasons behind the lower average order value for the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Antifungal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category. This could involve market research to understand demand, adjusting pricing, or enhancing product offerings to increase its attractiveness.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ED322-2396-D1AB-D72F-67DFFB84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395" y="1673290"/>
            <a:ext cx="2964049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1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127" y="1194419"/>
            <a:ext cx="4112779" cy="70280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10.Total Revenue by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AB1B-726E-B88E-1BCA-47E93C22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27" y="1685731"/>
            <a:ext cx="9867746" cy="40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840" y="0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DC7FB4-2132-2E25-2C69-7054CAE19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907" y="1150876"/>
            <a:ext cx="6744012" cy="5638700"/>
          </a:xfrm>
        </p:spPr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Revenue Generator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Metostatin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the highest revenue-generating product with approximately $101.397 billion, indicating it is a major contributor to overall sales.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Distribution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a significant range in total revenues, with the top product,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Metostatin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generating over $100 billion, while the lowest, </a:t>
            </a:r>
            <a:r>
              <a:rPr lang="en-US" sz="24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Amoxiphen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generates around $72.74 billion. This indicates a wide disparity in product performance.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 of High Performers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like </a:t>
            </a:r>
            <a:r>
              <a:rPr lang="en-US" sz="24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Amoxinazole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4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Dolocillin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en-US" sz="24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Cefnazole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also show strong performance, each generating over $90 billion in revenue, suggesting they are key products in the portfolio.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6EC4E-DA8D-DDA1-6DD7-12A1FECB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073" y="1698172"/>
            <a:ext cx="2962005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5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A20F1F-A3B7-7B0F-47B5-89538F91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661" y="1116563"/>
            <a:ext cx="6907191" cy="5396203"/>
          </a:xfrm>
        </p:spPr>
        <p:txBody>
          <a:bodyPr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31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High Performers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Continue to invest in and support top-performing products like </a:t>
            </a:r>
            <a:r>
              <a:rPr lang="en-US" sz="31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Metostatin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31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Amoxinazole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en-US" sz="31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Dolocillin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 maintain and potentially increase their market share.</a:t>
            </a:r>
          </a:p>
          <a:p>
            <a:pPr lvl="1" algn="l"/>
            <a:endParaRPr lang="en-US" sz="31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31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Underperformers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why lower-revenue products like </a:t>
            </a:r>
            <a:r>
              <a:rPr lang="en-US" sz="31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Metovir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3100" b="1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Amoxiphen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are underperforming. This could involve market research to understand demand, potential rebranding, or pricing adjustments.</a:t>
            </a:r>
          </a:p>
          <a:p>
            <a:pPr lvl="1" algn="l"/>
            <a:endParaRPr lang="en-US" sz="31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31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Diversify and Innovate</a:t>
            </a: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31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opportunities to diversify the product portfolio by developing new products or improving existing ones. Innovation in lower-performing categories could help boost overall revenue.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03B02-B7B9-F756-8023-AB36DB3E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52" y="1710612"/>
            <a:ext cx="2969675" cy="40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98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A20F1F-A3B7-7B0F-47B5-89538F91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98" y="1016361"/>
            <a:ext cx="6831673" cy="108623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11.Total Revenue by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C3067-4E66-0839-2507-DCD1D032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0" y="1461796"/>
            <a:ext cx="9741159" cy="4276432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B11B49D-7A10-16F2-B565-C9141029EA52}"/>
              </a:ext>
            </a:extLst>
          </p:cNvPr>
          <p:cNvSpPr/>
          <p:nvPr/>
        </p:nvSpPr>
        <p:spPr>
          <a:xfrm>
            <a:off x="4509795" y="4540898"/>
            <a:ext cx="802433" cy="130628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4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840" y="-27942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A20F1F-A3B7-7B0F-47B5-89538F91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230" y="1225520"/>
            <a:ext cx="6899521" cy="5287247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Revenue Category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Antidepressants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lead in total revenue with approximately $693.279 billion, indicating a high market demand or effective pricing strategy.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 Revenue Range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total revenues for all categories are relatively close, ranging from $662.887 billion (Antibiotics) to $693.279 billion (Antidepressants), suggesting a balanced distribution of sales across different medication types.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Revenue Category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Antibiotics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have the lowest total revenue among the listed categories, which could indicate lower usage rates or competitive pricing affecting revenues.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BB4A3-F88B-F40D-F7A6-E5B72514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751" y="1685730"/>
            <a:ext cx="2970447" cy="4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3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3436" y="111967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A20F1F-A3B7-7B0F-47B5-89538F91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331" y="1169536"/>
            <a:ext cx="6831673" cy="5688464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 in High Revenue Categories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further developing and marketing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Antidepressants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Analgesics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 capitalize on their strong revenue performance.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Lower Revenue Categories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the reasons behind the lower revenue for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Antibiotics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 consider strategies such as diversifying product offerings, improving marketing efforts, or adjusting pricing to boost sales.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a Diverse Portfolio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the substantial revenues across all categories, continue to maintain a diverse product portfolio to mitigate risks and ensure steady income streams.</a:t>
            </a:r>
          </a:p>
          <a:p>
            <a:pPr lvl="1"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5AA92-836E-76CE-477C-A59200B4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16" y="1716833"/>
            <a:ext cx="2904930" cy="39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69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3169" y="388810"/>
            <a:ext cx="10464333" cy="923644"/>
          </a:xfrm>
        </p:spPr>
        <p:txBody>
          <a:bodyPr/>
          <a:lstStyle/>
          <a:p>
            <a:r>
              <a:rPr lang="en-US" sz="4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limitations/CONSTRAINTS 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CBEE9CB-EA94-9DD2-5BEA-7A89B29532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60580" y="1312454"/>
            <a:ext cx="988884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Breakdown by Region or Customer Segment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how different regions or customer segments contribute to overall profitability and whether some segments are more profitable.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Performance Analysis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 how profit margins have evolved to assess the long-term sustainability of different categories.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/>
              <a:t>Constraint</a:t>
            </a:r>
            <a:r>
              <a:rPr lang="en-US" sz="2400" dirty="0"/>
              <a:t>: The analysis focuses on a specific year (2023). However, the company's financial performance could vary by quarter or month.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50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9724" y="307339"/>
            <a:ext cx="7863354" cy="923644"/>
          </a:xfrm>
        </p:spPr>
        <p:txBody>
          <a:bodyPr/>
          <a:lstStyle/>
          <a:p>
            <a:r>
              <a:rPr lang="en-US" sz="4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conclusions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792" y="1168737"/>
            <a:ext cx="9828286" cy="509278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/>
              <a:t>HealthyLife</a:t>
            </a:r>
            <a:r>
              <a:rPr lang="en-US" dirty="0"/>
              <a:t> Pharmaceuticals maintains healthy profit margins across most categories. The company has effectively controlled its production, marketing, and R&amp;D costs, leading to consistently high levels of profitability.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Investing in product quality and effectiveness has a positive impact on profitability, showing a likely link between patient outcomes and profit margins.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There is a consistently high revenue generation, particularly in categories like Antidepressants and Analgesics, indicating a strong market presence and demand for these types of medications.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 Some categories and products have lower revenues, presenting opportunities for targeted improvements through enhanced marketing, pricing adjustments, or product development.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539" y="292447"/>
            <a:ext cx="7863354" cy="923644"/>
          </a:xfrm>
        </p:spPr>
        <p:txBody>
          <a:bodyPr/>
          <a:lstStyle/>
          <a:p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OBJECTIVES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43AFA-0CD4-311C-A914-715601C63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626" y="1223237"/>
            <a:ext cx="10173456" cy="4418672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Data Integration Unify fragmented data across departments for better decision-making.</a:t>
            </a:r>
          </a:p>
          <a:p>
            <a:pPr marL="514350" indent="-514350" algn="l"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Operational Efficiency: Optimize production and streamline project execution.</a:t>
            </a:r>
          </a:p>
          <a:p>
            <a:pPr marL="514350" indent="-514350" algn="l"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Market Competitiveness: Increase market share with innovative products and market trend leverage.</a:t>
            </a:r>
          </a:p>
          <a:p>
            <a:pPr marL="514350" indent="-514350" algn="l"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Patient Outcomes: Focus on effective treatments for improved patient results.</a:t>
            </a:r>
          </a:p>
          <a:p>
            <a:pPr marL="514350" indent="-514350" algn="l"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profitability through efficient resource allocation in marketing and R&amp;D.</a:t>
            </a:r>
          </a:p>
        </p:txBody>
      </p:sp>
    </p:spTree>
    <p:extLst>
      <p:ext uri="{BB962C8B-B14F-4D97-AF65-F5344CB8AC3E}">
        <p14:creationId xmlns:p14="http://schemas.microsoft.com/office/powerpoint/2010/main" val="1452350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6CC35110-2015-5D43-1018-6DA7C0E4E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519" y="2500976"/>
            <a:ext cx="7799650" cy="3033870"/>
          </a:xfrm>
          <a:scene3d>
            <a:camera prst="isometricOffAxis1Left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021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91138-F5EA-FDD7-2260-893459D090A4}"/>
              </a:ext>
            </a:extLst>
          </p:cNvPr>
          <p:cNvSpPr txBox="1"/>
          <p:nvPr/>
        </p:nvSpPr>
        <p:spPr>
          <a:xfrm>
            <a:off x="1181619" y="1084756"/>
            <a:ext cx="963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1.Analyzing operational Efficiency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684C50-015A-CECF-96F4-57D25911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83" y="1605570"/>
            <a:ext cx="9828245" cy="41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3" y="152400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775" y="1206759"/>
            <a:ext cx="6867331" cy="4093029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1</a:t>
            </a:r>
            <a:r>
              <a:rPr lang="en-US" sz="112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Dolostatin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metostatin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the highest profit margin.</a:t>
            </a:r>
          </a:p>
          <a:p>
            <a:pPr algn="l"/>
            <a:endParaRPr lang="en-US" sz="96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The patient outcomes consistently demonstrate effectiveness across the products, ranging from 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 to 86.</a:t>
            </a:r>
          </a:p>
          <a:p>
            <a:pPr algn="l"/>
            <a:endParaRPr lang="en-US" sz="9600" b="1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Dextroprofen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86.03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Claricillin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(85.61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show the highest average outcomes, while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Ibupromycin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84.48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Acetophen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84.48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have the lowest.</a:t>
            </a:r>
          </a:p>
          <a:p>
            <a:pPr algn="l"/>
            <a:endParaRPr lang="en-US" sz="96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There are wide variations in production costs, with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Metostatin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having the highest production cost </a:t>
            </a:r>
            <a:r>
              <a:rPr lang="en-US" sz="9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($51,062,927,058.00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while </a:t>
            </a:r>
            <a:r>
              <a:rPr lang="en-US" sz="9600" b="0" i="0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Amoxiphen</a:t>
            </a:r>
            <a:r>
              <a:rPr lang="en-US" sz="9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the lowest production cost </a:t>
            </a:r>
            <a:endParaRPr lang="en-US" sz="96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D1D95-A234-C4CC-E240-FFED177F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69" y="1723053"/>
            <a:ext cx="2973356" cy="39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052" y="298579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recommendations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383" y="1094793"/>
            <a:ext cx="7107825" cy="5728994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a detailed analysis of the top-performing products to identify the factors contributing to their success. This could include formulation, dosage, patient demographics, and usage patterns.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products with lower patient outcomes, develop targeted improvement plans. This could involve reformulating the product, adjusting dosages, or providing additional patient education to ensure proper usage.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system for regular monitoring of patient outcomes across all products. This will help quickly identify any issues and make necessary adjustments to maintain high standards of patient care.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56C3C-E10D-6D21-C8F9-662BB6E6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08" y="1725854"/>
            <a:ext cx="2875931" cy="40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and recommendations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19994-182F-7428-1C7B-27ED9A6D645F}"/>
              </a:ext>
            </a:extLst>
          </p:cNvPr>
          <p:cNvSpPr txBox="1"/>
          <p:nvPr/>
        </p:nvSpPr>
        <p:spPr>
          <a:xfrm>
            <a:off x="1169437" y="1190044"/>
            <a:ext cx="64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2.Market Trends and Patient 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45B17-FDE9-4230-3435-2FB845DF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5" y="1604866"/>
            <a:ext cx="9853126" cy="4422709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40E3ACBF-90FB-9DEE-8C74-4463E7FD4963}"/>
              </a:ext>
            </a:extLst>
          </p:cNvPr>
          <p:cNvSpPr/>
          <p:nvPr/>
        </p:nvSpPr>
        <p:spPr>
          <a:xfrm flipV="1">
            <a:off x="6052458" y="5088290"/>
            <a:ext cx="447870" cy="164843"/>
          </a:xfrm>
          <a:prstGeom prst="lef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3532B70-3AC6-0735-B708-012B29A26988}"/>
              </a:ext>
            </a:extLst>
          </p:cNvPr>
          <p:cNvSpPr/>
          <p:nvPr/>
        </p:nvSpPr>
        <p:spPr>
          <a:xfrm flipV="1">
            <a:off x="4301413" y="5088292"/>
            <a:ext cx="307910" cy="164842"/>
          </a:xfrm>
          <a:prstGeom prst="lef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C999-1220-AF57-0490-8BE355ED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44" y="-167951"/>
            <a:ext cx="10583427" cy="989045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Insights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F2E1CDD-EF1D-D9BD-D0C0-6CAD8A559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303" y="1219200"/>
            <a:ext cx="5548604" cy="4883020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Market Share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average market share for all medication categories hovers around 30%, indicating a balanced distribution across these categories.</a:t>
            </a:r>
          </a:p>
          <a:p>
            <a:pPr algn="l"/>
            <a:endParaRPr lang="en-US" sz="26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Patient Outcomes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 categories show high average patient outcomes, above 84%, suggesting effective treatments across the board.</a:t>
            </a:r>
          </a:p>
          <a:p>
            <a:pPr algn="l"/>
            <a:endParaRPr lang="en-US" sz="2600" b="0" i="0" dirty="0">
              <a:solidFill>
                <a:srgbClr val="11111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600" b="1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Minimal Variation</a:t>
            </a:r>
            <a:r>
              <a:rPr lang="en-US" sz="26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There is minimal variation in both market share and patient outcomes, which could imply a stable market and consistent treatment efficacy.</a:t>
            </a:r>
          </a:p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FB8F570-C602-8133-55BB-FEBC2E0B7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087519"/>
              </p:ext>
            </p:extLst>
          </p:nvPr>
        </p:nvGraphicFramePr>
        <p:xfrm>
          <a:off x="6798906" y="982366"/>
          <a:ext cx="4814596" cy="4656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262190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{7EB1632C-9E95-4629-856D-7E26ECA84A76}tf10001105</Template>
  <TotalTime>1372</TotalTime>
  <Words>2451</Words>
  <Application>Microsoft Office PowerPoint</Application>
  <PresentationFormat>Widescreen</PresentationFormat>
  <Paragraphs>200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Algerian</vt:lpstr>
      <vt:lpstr>-apple-system</vt:lpstr>
      <vt:lpstr>Arial</vt:lpstr>
      <vt:lpstr>Calibri</vt:lpstr>
      <vt:lpstr>Franklin Gothic Book</vt:lpstr>
      <vt:lpstr>Wingdings</vt:lpstr>
      <vt:lpstr>Crop</vt:lpstr>
      <vt:lpstr>HEALTHY LIFE PHARMACEUTICALS INC</vt:lpstr>
      <vt:lpstr>PowerPoint Presentation</vt:lpstr>
      <vt:lpstr>Overview </vt:lpstr>
      <vt:lpstr>OBJECTIVES  </vt:lpstr>
      <vt:lpstr>Insights and recommendations  </vt:lpstr>
      <vt:lpstr>Insights   </vt:lpstr>
      <vt:lpstr> recommendations  </vt:lpstr>
      <vt:lpstr>Insights and recommendations  </vt:lpstr>
      <vt:lpstr>Insights </vt:lpstr>
      <vt:lpstr>recommendations  </vt:lpstr>
      <vt:lpstr>Insights and recommendations  </vt:lpstr>
      <vt:lpstr>Insights  </vt:lpstr>
      <vt:lpstr> recommendations  </vt:lpstr>
      <vt:lpstr>Insights and recommendations  </vt:lpstr>
      <vt:lpstr>Insights   </vt:lpstr>
      <vt:lpstr> recommendations  </vt:lpstr>
      <vt:lpstr>Insights and recommendations  </vt:lpstr>
      <vt:lpstr>Insights   </vt:lpstr>
      <vt:lpstr> recommendations  </vt:lpstr>
      <vt:lpstr>Insights and recommendations  </vt:lpstr>
      <vt:lpstr>Insights </vt:lpstr>
      <vt:lpstr> recommendations  </vt:lpstr>
      <vt:lpstr>Insights and recommendations  </vt:lpstr>
      <vt:lpstr>Insights </vt:lpstr>
      <vt:lpstr> recommendations  </vt:lpstr>
      <vt:lpstr>Insights and recommendations  </vt:lpstr>
      <vt:lpstr>Insights  </vt:lpstr>
      <vt:lpstr> recommendations  </vt:lpstr>
      <vt:lpstr>Insights and recommendations  </vt:lpstr>
      <vt:lpstr>Insights  </vt:lpstr>
      <vt:lpstr>recommendations  </vt:lpstr>
      <vt:lpstr>Insights and recommendations  </vt:lpstr>
      <vt:lpstr>Insights  </vt:lpstr>
      <vt:lpstr>recommendations  </vt:lpstr>
      <vt:lpstr>Insights and recommendations  </vt:lpstr>
      <vt:lpstr>Insights   </vt:lpstr>
      <vt:lpstr> recommendations  </vt:lpstr>
      <vt:lpstr>limitations/CONSTRAINTS  </vt:lpstr>
      <vt:lpstr>conclusions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batnah .jummai</dc:creator>
  <cp:lastModifiedBy>batnah .jummai</cp:lastModifiedBy>
  <cp:revision>12</cp:revision>
  <dcterms:created xsi:type="dcterms:W3CDTF">2024-09-16T14:43:41Z</dcterms:created>
  <dcterms:modified xsi:type="dcterms:W3CDTF">2024-09-25T23:28:14Z</dcterms:modified>
</cp:coreProperties>
</file>